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34" r:id="rId2"/>
    <p:sldId id="335" r:id="rId3"/>
    <p:sldId id="336" r:id="rId4"/>
    <p:sldId id="357" r:id="rId5"/>
    <p:sldId id="337" r:id="rId6"/>
    <p:sldId id="338" r:id="rId7"/>
    <p:sldId id="340" r:id="rId8"/>
    <p:sldId id="339" r:id="rId9"/>
    <p:sldId id="356" r:id="rId10"/>
    <p:sldId id="34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CC3399"/>
    <a:srgbClr val="FF9999"/>
    <a:srgbClr val="990099"/>
    <a:srgbClr val="FFCC66"/>
    <a:srgbClr val="FCDD6A"/>
    <a:srgbClr val="FFFF66"/>
    <a:srgbClr val="FFE5E5"/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04" autoAdjust="0"/>
    <p:restoredTop sz="84416" autoAdjust="0"/>
  </p:normalViewPr>
  <p:slideViewPr>
    <p:cSldViewPr snapToGrid="0">
      <p:cViewPr varScale="1">
        <p:scale>
          <a:sx n="74" d="100"/>
          <a:sy n="74" d="100"/>
        </p:scale>
        <p:origin x="51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C78F72-FFA6-4269-962E-AB4FAD58204E}" type="doc">
      <dgm:prSet loTypeId="urn:microsoft.com/office/officeart/2005/8/layout/venn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2308EF4-268B-4EB8-9D30-DA3DE17A65A7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ar-BH" sz="2400" b="1" dirty="0">
              <a:latin typeface="Sakkal Majalla" panose="02000000000000000000" pitchFamily="2" charset="-78"/>
              <a:cs typeface="Sakkal Majalla" panose="02000000000000000000" pitchFamily="2" charset="-78"/>
            </a:rPr>
            <a:t>نظافة العمل</a:t>
          </a:r>
          <a:endParaRPr lang="en-US" sz="24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82A77DB9-2D0C-4D7E-9D72-72EE001EA29E}" type="parTrans" cxnId="{DE03E060-9590-4EBB-8D32-BA2C71782D7E}">
      <dgm:prSet/>
      <dgm:spPr/>
      <dgm:t>
        <a:bodyPr/>
        <a:lstStyle/>
        <a:p>
          <a:endParaRPr lang="en-US" sz="2400" b="1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05C098E4-F8F7-4795-A918-0AA62C35FC7C}" type="sibTrans" cxnId="{DE03E060-9590-4EBB-8D32-BA2C71782D7E}">
      <dgm:prSet/>
      <dgm:spPr/>
      <dgm:t>
        <a:bodyPr/>
        <a:lstStyle/>
        <a:p>
          <a:endParaRPr lang="en-US" sz="2400" b="1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D1FF8BD3-C46E-4534-AE81-389262E4EF4B}">
      <dgm:prSet phldrT="[Text]" custT="1"/>
      <dgm:spPr/>
      <dgm:t>
        <a:bodyPr/>
        <a:lstStyle/>
        <a:p>
          <a:pPr rtl="1"/>
          <a:r>
            <a:rPr lang="ar-BH" sz="2400" b="1" dirty="0">
              <a:latin typeface="Sakkal Majalla" panose="02000000000000000000" pitchFamily="2" charset="-78"/>
              <a:cs typeface="Sakkal Majalla" panose="02000000000000000000" pitchFamily="2" charset="-78"/>
            </a:rPr>
            <a:t>الدقة في تشكيل الصلصال</a:t>
          </a:r>
          <a:endParaRPr lang="en-US" sz="24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F09DA39F-06CD-4A81-9EF2-246DDEC2912F}" type="parTrans" cxnId="{AB95F2F9-68A5-4D7C-B1DD-3F4698B008C3}">
      <dgm:prSet/>
      <dgm:spPr/>
      <dgm:t>
        <a:bodyPr/>
        <a:lstStyle/>
        <a:p>
          <a:endParaRPr lang="en-US" sz="2400" b="1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E0EA151D-2585-4446-A2F4-F50B7A016BFF}" type="sibTrans" cxnId="{AB95F2F9-68A5-4D7C-B1DD-3F4698B008C3}">
      <dgm:prSet/>
      <dgm:spPr/>
      <dgm:t>
        <a:bodyPr/>
        <a:lstStyle/>
        <a:p>
          <a:endParaRPr lang="en-US" sz="2400" b="1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4CC8F27-B2F7-4759-99EC-B728EF2821FD}" type="pres">
      <dgm:prSet presAssocID="{36C78F72-FFA6-4269-962E-AB4FAD58204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BF07AC-8B79-4292-98B6-61DD20FB8D53}" type="pres">
      <dgm:prSet presAssocID="{C2308EF4-268B-4EB8-9D30-DA3DE17A65A7}" presName="Name5" presStyleLbl="venn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F31846-9584-4B8C-8DFC-B592BE7ADFD2}" type="pres">
      <dgm:prSet presAssocID="{05C098E4-F8F7-4795-A918-0AA62C35FC7C}" presName="space" presStyleCnt="0"/>
      <dgm:spPr/>
    </dgm:pt>
    <dgm:pt modelId="{C5EAFB26-0F68-45F9-9526-01E37D87B381}" type="pres">
      <dgm:prSet presAssocID="{D1FF8BD3-C46E-4534-AE81-389262E4EF4B}" presName="Name5" presStyleLbl="venn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E03E060-9590-4EBB-8D32-BA2C71782D7E}" srcId="{36C78F72-FFA6-4269-962E-AB4FAD58204E}" destId="{C2308EF4-268B-4EB8-9D30-DA3DE17A65A7}" srcOrd="0" destOrd="0" parTransId="{82A77DB9-2D0C-4D7E-9D72-72EE001EA29E}" sibTransId="{05C098E4-F8F7-4795-A918-0AA62C35FC7C}"/>
    <dgm:cxn modelId="{A48A08CA-99E8-465E-91D6-275C085E2260}" type="presOf" srcId="{36C78F72-FFA6-4269-962E-AB4FAD58204E}" destId="{14CC8F27-B2F7-4759-99EC-B728EF2821FD}" srcOrd="0" destOrd="0" presId="urn:microsoft.com/office/officeart/2005/8/layout/venn3"/>
    <dgm:cxn modelId="{6CFB1024-C293-4AE3-A775-838AD7830736}" type="presOf" srcId="{C2308EF4-268B-4EB8-9D30-DA3DE17A65A7}" destId="{2EBF07AC-8B79-4292-98B6-61DD20FB8D53}" srcOrd="0" destOrd="0" presId="urn:microsoft.com/office/officeart/2005/8/layout/venn3"/>
    <dgm:cxn modelId="{6A48C19E-7CC7-4410-9F74-0B8E4691DBAC}" type="presOf" srcId="{D1FF8BD3-C46E-4534-AE81-389262E4EF4B}" destId="{C5EAFB26-0F68-45F9-9526-01E37D87B381}" srcOrd="0" destOrd="0" presId="urn:microsoft.com/office/officeart/2005/8/layout/venn3"/>
    <dgm:cxn modelId="{AB95F2F9-68A5-4D7C-B1DD-3F4698B008C3}" srcId="{36C78F72-FFA6-4269-962E-AB4FAD58204E}" destId="{D1FF8BD3-C46E-4534-AE81-389262E4EF4B}" srcOrd="1" destOrd="0" parTransId="{F09DA39F-06CD-4A81-9EF2-246DDEC2912F}" sibTransId="{E0EA151D-2585-4446-A2F4-F50B7A016BFF}"/>
    <dgm:cxn modelId="{F66CA8B1-3265-48A0-97A9-7E76EE27E752}" type="presParOf" srcId="{14CC8F27-B2F7-4759-99EC-B728EF2821FD}" destId="{2EBF07AC-8B79-4292-98B6-61DD20FB8D53}" srcOrd="0" destOrd="0" presId="urn:microsoft.com/office/officeart/2005/8/layout/venn3"/>
    <dgm:cxn modelId="{AF35D565-C3C5-405C-8600-2482264C6C37}" type="presParOf" srcId="{14CC8F27-B2F7-4759-99EC-B728EF2821FD}" destId="{F5F31846-9584-4B8C-8DFC-B592BE7ADFD2}" srcOrd="1" destOrd="0" presId="urn:microsoft.com/office/officeart/2005/8/layout/venn3"/>
    <dgm:cxn modelId="{82D2DC42-E798-4563-9401-6F79EE1ACDD3}" type="presParOf" srcId="{14CC8F27-B2F7-4759-99EC-B728EF2821FD}" destId="{C5EAFB26-0F68-45F9-9526-01E37D87B381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C78F72-FFA6-4269-962E-AB4FAD58204E}" type="doc">
      <dgm:prSet loTypeId="urn:microsoft.com/office/officeart/2005/8/layout/venn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2308EF4-268B-4EB8-9D30-DA3DE17A65A7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ar-BH" sz="2400" b="1" dirty="0">
              <a:latin typeface="Sakkal Majalla" panose="02000000000000000000" pitchFamily="2" charset="-78"/>
              <a:cs typeface="Sakkal Majalla" panose="02000000000000000000" pitchFamily="2" charset="-78"/>
            </a:rPr>
            <a:t>نظافة العمل</a:t>
          </a:r>
          <a:endParaRPr lang="en-US" sz="24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82A77DB9-2D0C-4D7E-9D72-72EE001EA29E}" type="parTrans" cxnId="{DE03E060-9590-4EBB-8D32-BA2C71782D7E}">
      <dgm:prSet/>
      <dgm:spPr/>
      <dgm:t>
        <a:bodyPr/>
        <a:lstStyle/>
        <a:p>
          <a:endParaRPr lang="en-US" sz="2400" b="1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05C098E4-F8F7-4795-A918-0AA62C35FC7C}" type="sibTrans" cxnId="{DE03E060-9590-4EBB-8D32-BA2C71782D7E}">
      <dgm:prSet/>
      <dgm:spPr/>
      <dgm:t>
        <a:bodyPr/>
        <a:lstStyle/>
        <a:p>
          <a:endParaRPr lang="en-US" sz="2400" b="1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D1FF8BD3-C46E-4534-AE81-389262E4EF4B}">
      <dgm:prSet phldrT="[Text]" custT="1"/>
      <dgm:spPr/>
      <dgm:t>
        <a:bodyPr/>
        <a:lstStyle/>
        <a:p>
          <a:pPr rtl="1"/>
          <a:r>
            <a:rPr lang="ar-BH" sz="2400" b="1" dirty="0">
              <a:latin typeface="Sakkal Majalla" panose="02000000000000000000" pitchFamily="2" charset="-78"/>
              <a:cs typeface="Sakkal Majalla" panose="02000000000000000000" pitchFamily="2" charset="-78"/>
            </a:rPr>
            <a:t>الدقة في تشكيل الحيوانات المختارة</a:t>
          </a:r>
          <a:endParaRPr lang="en-US" sz="24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F09DA39F-06CD-4A81-9EF2-246DDEC2912F}" type="parTrans" cxnId="{AB95F2F9-68A5-4D7C-B1DD-3F4698B008C3}">
      <dgm:prSet/>
      <dgm:spPr/>
      <dgm:t>
        <a:bodyPr/>
        <a:lstStyle/>
        <a:p>
          <a:endParaRPr lang="en-US" sz="2400" b="1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E0EA151D-2585-4446-A2F4-F50B7A016BFF}" type="sibTrans" cxnId="{AB95F2F9-68A5-4D7C-B1DD-3F4698B008C3}">
      <dgm:prSet/>
      <dgm:spPr/>
      <dgm:t>
        <a:bodyPr/>
        <a:lstStyle/>
        <a:p>
          <a:endParaRPr lang="en-US" sz="2400" b="1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3944DC45-FDAF-4B87-9989-A1BF806BDD24}">
      <dgm:prSet phldrT="[Text]" custT="1"/>
      <dgm:spPr/>
      <dgm:t>
        <a:bodyPr/>
        <a:lstStyle/>
        <a:p>
          <a:r>
            <a:rPr lang="ar-BH" sz="2400" b="1" dirty="0">
              <a:latin typeface="Sakkal Majalla" panose="02000000000000000000" pitchFamily="2" charset="-78"/>
              <a:cs typeface="Sakkal Majalla" panose="02000000000000000000" pitchFamily="2" charset="-78"/>
            </a:rPr>
            <a:t>الابداع والابتكار في تصميم الحديقة</a:t>
          </a:r>
          <a:endParaRPr lang="en-US" sz="24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6A2EBC46-876E-4279-89D9-D753B3C58C1E}" type="parTrans" cxnId="{8EF4C13A-BEEA-4589-A979-7FE94ED07F83}">
      <dgm:prSet/>
      <dgm:spPr/>
      <dgm:t>
        <a:bodyPr/>
        <a:lstStyle/>
        <a:p>
          <a:endParaRPr lang="en-US" sz="2400" b="1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0FB2799D-D807-41E1-9351-D5E166DD5535}" type="sibTrans" cxnId="{8EF4C13A-BEEA-4589-A979-7FE94ED07F83}">
      <dgm:prSet/>
      <dgm:spPr/>
      <dgm:t>
        <a:bodyPr/>
        <a:lstStyle/>
        <a:p>
          <a:endParaRPr lang="en-US" sz="2400" b="1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5D55ED4B-9977-48DA-AC73-2F2530B122A4}">
      <dgm:prSet custT="1"/>
      <dgm:spPr/>
      <dgm:t>
        <a:bodyPr/>
        <a:lstStyle/>
        <a:p>
          <a:r>
            <a:rPr lang="ar-BH" sz="2400" b="1" dirty="0">
              <a:latin typeface="Sakkal Majalla" panose="02000000000000000000" pitchFamily="2" charset="-78"/>
              <a:cs typeface="Sakkal Majalla" panose="02000000000000000000" pitchFamily="2" charset="-78"/>
            </a:rPr>
            <a:t>التنويع في تنسيق الألوان والأشكال</a:t>
          </a:r>
          <a:endParaRPr lang="en-US" sz="24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791DF5D4-6A76-4EBC-94C1-3012FD5B3F95}" type="parTrans" cxnId="{5947E316-051C-4E2F-B3DF-51A14BE6C7F8}">
      <dgm:prSet/>
      <dgm:spPr/>
      <dgm:t>
        <a:bodyPr/>
        <a:lstStyle/>
        <a:p>
          <a:endParaRPr lang="en-US" sz="2400"/>
        </a:p>
      </dgm:t>
    </dgm:pt>
    <dgm:pt modelId="{1BA91A4A-D078-4907-851D-A59760CD54CE}" type="sibTrans" cxnId="{5947E316-051C-4E2F-B3DF-51A14BE6C7F8}">
      <dgm:prSet/>
      <dgm:spPr/>
      <dgm:t>
        <a:bodyPr/>
        <a:lstStyle/>
        <a:p>
          <a:endParaRPr lang="en-US" sz="2400"/>
        </a:p>
      </dgm:t>
    </dgm:pt>
    <dgm:pt modelId="{14CC8F27-B2F7-4759-99EC-B728EF2821FD}" type="pres">
      <dgm:prSet presAssocID="{36C78F72-FFA6-4269-962E-AB4FAD58204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BF07AC-8B79-4292-98B6-61DD20FB8D53}" type="pres">
      <dgm:prSet presAssocID="{C2308EF4-268B-4EB8-9D30-DA3DE17A65A7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F31846-9584-4B8C-8DFC-B592BE7ADFD2}" type="pres">
      <dgm:prSet presAssocID="{05C098E4-F8F7-4795-A918-0AA62C35FC7C}" presName="space" presStyleCnt="0"/>
      <dgm:spPr/>
    </dgm:pt>
    <dgm:pt modelId="{C5EAFB26-0F68-45F9-9526-01E37D87B381}" type="pres">
      <dgm:prSet presAssocID="{D1FF8BD3-C46E-4534-AE81-389262E4EF4B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8BA124-D5FC-4A73-8F36-F4DCDDE6A5E7}" type="pres">
      <dgm:prSet presAssocID="{E0EA151D-2585-4446-A2F4-F50B7A016BFF}" presName="space" presStyleCnt="0"/>
      <dgm:spPr/>
    </dgm:pt>
    <dgm:pt modelId="{FCD0C297-CF3A-4D90-8F9B-AABFED18AE4C}" type="pres">
      <dgm:prSet presAssocID="{5D55ED4B-9977-48DA-AC73-2F2530B122A4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38B9FC-6725-47F5-944E-6A2F45F5A205}" type="pres">
      <dgm:prSet presAssocID="{1BA91A4A-D078-4907-851D-A59760CD54CE}" presName="space" presStyleCnt="0"/>
      <dgm:spPr/>
    </dgm:pt>
    <dgm:pt modelId="{C68118EB-F332-4686-9645-30AE80FAA698}" type="pres">
      <dgm:prSet presAssocID="{3944DC45-FDAF-4B87-9989-A1BF806BDD24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F4C13A-BEEA-4589-A979-7FE94ED07F83}" srcId="{36C78F72-FFA6-4269-962E-AB4FAD58204E}" destId="{3944DC45-FDAF-4B87-9989-A1BF806BDD24}" srcOrd="3" destOrd="0" parTransId="{6A2EBC46-876E-4279-89D9-D753B3C58C1E}" sibTransId="{0FB2799D-D807-41E1-9351-D5E166DD5535}"/>
    <dgm:cxn modelId="{63131782-F343-485A-BAEA-58627F38DBEE}" type="presOf" srcId="{5D55ED4B-9977-48DA-AC73-2F2530B122A4}" destId="{FCD0C297-CF3A-4D90-8F9B-AABFED18AE4C}" srcOrd="0" destOrd="0" presId="urn:microsoft.com/office/officeart/2005/8/layout/venn3"/>
    <dgm:cxn modelId="{5947E316-051C-4E2F-B3DF-51A14BE6C7F8}" srcId="{36C78F72-FFA6-4269-962E-AB4FAD58204E}" destId="{5D55ED4B-9977-48DA-AC73-2F2530B122A4}" srcOrd="2" destOrd="0" parTransId="{791DF5D4-6A76-4EBC-94C1-3012FD5B3F95}" sibTransId="{1BA91A4A-D078-4907-851D-A59760CD54CE}"/>
    <dgm:cxn modelId="{AB95F2F9-68A5-4D7C-B1DD-3F4698B008C3}" srcId="{36C78F72-FFA6-4269-962E-AB4FAD58204E}" destId="{D1FF8BD3-C46E-4534-AE81-389262E4EF4B}" srcOrd="1" destOrd="0" parTransId="{F09DA39F-06CD-4A81-9EF2-246DDEC2912F}" sibTransId="{E0EA151D-2585-4446-A2F4-F50B7A016BFF}"/>
    <dgm:cxn modelId="{6CFB1024-C293-4AE3-A775-838AD7830736}" type="presOf" srcId="{C2308EF4-268B-4EB8-9D30-DA3DE17A65A7}" destId="{2EBF07AC-8B79-4292-98B6-61DD20FB8D53}" srcOrd="0" destOrd="0" presId="urn:microsoft.com/office/officeart/2005/8/layout/venn3"/>
    <dgm:cxn modelId="{6A48C19E-7CC7-4410-9F74-0B8E4691DBAC}" type="presOf" srcId="{D1FF8BD3-C46E-4534-AE81-389262E4EF4B}" destId="{C5EAFB26-0F68-45F9-9526-01E37D87B381}" srcOrd="0" destOrd="0" presId="urn:microsoft.com/office/officeart/2005/8/layout/venn3"/>
    <dgm:cxn modelId="{DE03E060-9590-4EBB-8D32-BA2C71782D7E}" srcId="{36C78F72-FFA6-4269-962E-AB4FAD58204E}" destId="{C2308EF4-268B-4EB8-9D30-DA3DE17A65A7}" srcOrd="0" destOrd="0" parTransId="{82A77DB9-2D0C-4D7E-9D72-72EE001EA29E}" sibTransId="{05C098E4-F8F7-4795-A918-0AA62C35FC7C}"/>
    <dgm:cxn modelId="{9B7B5524-4D35-452D-A559-28A18D24B347}" type="presOf" srcId="{3944DC45-FDAF-4B87-9989-A1BF806BDD24}" destId="{C68118EB-F332-4686-9645-30AE80FAA698}" srcOrd="0" destOrd="0" presId="urn:microsoft.com/office/officeart/2005/8/layout/venn3"/>
    <dgm:cxn modelId="{A48A08CA-99E8-465E-91D6-275C085E2260}" type="presOf" srcId="{36C78F72-FFA6-4269-962E-AB4FAD58204E}" destId="{14CC8F27-B2F7-4759-99EC-B728EF2821FD}" srcOrd="0" destOrd="0" presId="urn:microsoft.com/office/officeart/2005/8/layout/venn3"/>
    <dgm:cxn modelId="{F66CA8B1-3265-48A0-97A9-7E76EE27E752}" type="presParOf" srcId="{14CC8F27-B2F7-4759-99EC-B728EF2821FD}" destId="{2EBF07AC-8B79-4292-98B6-61DD20FB8D53}" srcOrd="0" destOrd="0" presId="urn:microsoft.com/office/officeart/2005/8/layout/venn3"/>
    <dgm:cxn modelId="{AF35D565-C3C5-405C-8600-2482264C6C37}" type="presParOf" srcId="{14CC8F27-B2F7-4759-99EC-B728EF2821FD}" destId="{F5F31846-9584-4B8C-8DFC-B592BE7ADFD2}" srcOrd="1" destOrd="0" presId="urn:microsoft.com/office/officeart/2005/8/layout/venn3"/>
    <dgm:cxn modelId="{82D2DC42-E798-4563-9401-6F79EE1ACDD3}" type="presParOf" srcId="{14CC8F27-B2F7-4759-99EC-B728EF2821FD}" destId="{C5EAFB26-0F68-45F9-9526-01E37D87B381}" srcOrd="2" destOrd="0" presId="urn:microsoft.com/office/officeart/2005/8/layout/venn3"/>
    <dgm:cxn modelId="{31ECE2A6-BBB9-4A67-AF73-1257060DE913}" type="presParOf" srcId="{14CC8F27-B2F7-4759-99EC-B728EF2821FD}" destId="{D08BA124-D5FC-4A73-8F36-F4DCDDE6A5E7}" srcOrd="3" destOrd="0" presId="urn:microsoft.com/office/officeart/2005/8/layout/venn3"/>
    <dgm:cxn modelId="{859F0F8A-D92E-4082-9457-0FC8036CB11F}" type="presParOf" srcId="{14CC8F27-B2F7-4759-99EC-B728EF2821FD}" destId="{FCD0C297-CF3A-4D90-8F9B-AABFED18AE4C}" srcOrd="4" destOrd="0" presId="urn:microsoft.com/office/officeart/2005/8/layout/venn3"/>
    <dgm:cxn modelId="{4C915618-3B12-494E-A0EC-7800CF27622E}" type="presParOf" srcId="{14CC8F27-B2F7-4759-99EC-B728EF2821FD}" destId="{7038B9FC-6725-47F5-944E-6A2F45F5A205}" srcOrd="5" destOrd="0" presId="urn:microsoft.com/office/officeart/2005/8/layout/venn3"/>
    <dgm:cxn modelId="{24559C43-3604-4D7F-A2A8-10668031692F}" type="presParOf" srcId="{14CC8F27-B2F7-4759-99EC-B728EF2821FD}" destId="{C68118EB-F332-4686-9645-30AE80FAA698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BF07AC-8B79-4292-98B6-61DD20FB8D53}">
      <dsp:nvSpPr>
        <dsp:cNvPr id="0" name=""/>
        <dsp:cNvSpPr/>
      </dsp:nvSpPr>
      <dsp:spPr>
        <a:xfrm>
          <a:off x="4049788" y="527"/>
          <a:ext cx="1885710" cy="188571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3777" tIns="30480" rIns="103777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ar-BH" sz="2400" b="1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نظافة العمل</a:t>
          </a:r>
          <a:endParaRPr lang="en-US" sz="24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4325944" y="276683"/>
        <a:ext cx="1333398" cy="1333398"/>
      </dsp:txXfrm>
    </dsp:sp>
    <dsp:sp modelId="{C5EAFB26-0F68-45F9-9526-01E37D87B381}">
      <dsp:nvSpPr>
        <dsp:cNvPr id="0" name=""/>
        <dsp:cNvSpPr/>
      </dsp:nvSpPr>
      <dsp:spPr>
        <a:xfrm>
          <a:off x="5558356" y="527"/>
          <a:ext cx="1885710" cy="1885710"/>
        </a:xfrm>
        <a:prstGeom prst="ellipse">
          <a:avLst/>
        </a:prstGeom>
        <a:solidFill>
          <a:schemeClr val="accent2">
            <a:alpha val="50000"/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3777" tIns="30480" rIns="103777" bIns="3048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BH" sz="2400" b="1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الدقة في تشكيل الصلصال</a:t>
          </a:r>
          <a:endParaRPr lang="en-US" sz="24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5834512" y="276683"/>
        <a:ext cx="1333398" cy="13333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BF07AC-8B79-4292-98B6-61DD20FB8D53}">
      <dsp:nvSpPr>
        <dsp:cNvPr id="0" name=""/>
        <dsp:cNvSpPr/>
      </dsp:nvSpPr>
      <dsp:spPr>
        <a:xfrm>
          <a:off x="2541219" y="527"/>
          <a:ext cx="1885710" cy="188571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3777" tIns="30480" rIns="103777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ar-BH" sz="2400" b="1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نظافة العمل</a:t>
          </a:r>
          <a:endParaRPr lang="en-US" sz="24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2817375" y="276683"/>
        <a:ext cx="1333398" cy="1333398"/>
      </dsp:txXfrm>
    </dsp:sp>
    <dsp:sp modelId="{C5EAFB26-0F68-45F9-9526-01E37D87B381}">
      <dsp:nvSpPr>
        <dsp:cNvPr id="0" name=""/>
        <dsp:cNvSpPr/>
      </dsp:nvSpPr>
      <dsp:spPr>
        <a:xfrm>
          <a:off x="4049788" y="527"/>
          <a:ext cx="1885710" cy="1885710"/>
        </a:xfrm>
        <a:prstGeom prst="ellipse">
          <a:avLst/>
        </a:prstGeom>
        <a:solidFill>
          <a:schemeClr val="accent2">
            <a:alpha val="50000"/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3777" tIns="30480" rIns="103777" bIns="3048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BH" sz="2400" b="1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الدقة في تشكيل الحيوانات المختارة</a:t>
          </a:r>
          <a:endParaRPr lang="en-US" sz="24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4325944" y="276683"/>
        <a:ext cx="1333398" cy="1333398"/>
      </dsp:txXfrm>
    </dsp:sp>
    <dsp:sp modelId="{FCD0C297-CF3A-4D90-8F9B-AABFED18AE4C}">
      <dsp:nvSpPr>
        <dsp:cNvPr id="0" name=""/>
        <dsp:cNvSpPr/>
      </dsp:nvSpPr>
      <dsp:spPr>
        <a:xfrm>
          <a:off x="5558356" y="527"/>
          <a:ext cx="1885710" cy="1885710"/>
        </a:xfrm>
        <a:prstGeom prst="ellipse">
          <a:avLst/>
        </a:prstGeom>
        <a:solidFill>
          <a:schemeClr val="accent2">
            <a:alpha val="50000"/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3777" tIns="30480" rIns="103777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BH" sz="2400" b="1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التنويع في تنسيق الألوان والأشكال</a:t>
          </a:r>
          <a:endParaRPr lang="en-US" sz="24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5834512" y="276683"/>
        <a:ext cx="1333398" cy="1333398"/>
      </dsp:txXfrm>
    </dsp:sp>
    <dsp:sp modelId="{C68118EB-F332-4686-9645-30AE80FAA698}">
      <dsp:nvSpPr>
        <dsp:cNvPr id="0" name=""/>
        <dsp:cNvSpPr/>
      </dsp:nvSpPr>
      <dsp:spPr>
        <a:xfrm>
          <a:off x="7066925" y="527"/>
          <a:ext cx="1885710" cy="1885710"/>
        </a:xfrm>
        <a:prstGeom prst="ellipse">
          <a:avLst/>
        </a:prstGeom>
        <a:solidFill>
          <a:schemeClr val="accent2">
            <a:alpha val="50000"/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3777" tIns="30480" rIns="103777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BH" sz="2400" b="1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الابداع والابتكار في تصميم الحديقة</a:t>
          </a:r>
          <a:endParaRPr lang="en-US" sz="24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7343081" y="276683"/>
        <a:ext cx="1333398" cy="1333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B549D-F084-474C-A8FC-752435855ECE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F5DB4-136B-4963-B67D-3DAE0400B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89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F5DB4-136B-4963-B67D-3DAE0400BE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584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F5DB4-136B-4963-B67D-3DAE0400BE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91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F5DB4-136B-4963-B67D-3DAE0400BE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26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  <p:transition spd="slow" advTm="8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  <p:transition spd="slow" advTm="8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  <p:transition spd="slow" advTm="8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  <p:transition spd="slow" advTm="8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  <p:transition spd="slow" advTm="8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  <p:transition spd="slow" advTm="8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  <p:transition spd="slow" advTm="8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  <p:transition spd="slow" advTm="8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  <p:transition spd="slow" advTm="8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  <p:transition spd="slow" advTm="8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  <p:transition spd="slow" advTm="8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8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4.png"/><Relationship Id="rId7" Type="http://schemas.openxmlformats.org/officeDocument/2006/relationships/diagramData" Target="../diagrams/data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microsoft.com/office/2007/relationships/diagramDrawing" Target="../diagrams/drawing1.xml"/><Relationship Id="rId5" Type="http://schemas.openxmlformats.org/officeDocument/2006/relationships/image" Target="../media/image9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2.svg"/><Relationship Id="rId9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7.svg"/><Relationship Id="rId4" Type="http://schemas.microsoft.com/office/2007/relationships/hdphoto" Target="../media/hdphoto2.wdp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7.svg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22.svg"/><Relationship Id="rId5" Type="http://schemas.openxmlformats.org/officeDocument/2006/relationships/diagramData" Target="../diagrams/data2.xml"/><Relationship Id="rId15" Type="http://schemas.openxmlformats.org/officeDocument/2006/relationships/image" Target="../media/image26.svg"/><Relationship Id="rId10" Type="http://schemas.openxmlformats.org/officeDocument/2006/relationships/image" Target="../media/image14.png"/><Relationship Id="rId4" Type="http://schemas.openxmlformats.org/officeDocument/2006/relationships/image" Target="../media/image17.svg"/><Relationship Id="rId9" Type="http://schemas.microsoft.com/office/2007/relationships/diagramDrawing" Target="../diagrams/drawing2.xml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0975" y="1616700"/>
            <a:ext cx="10548819" cy="861774"/>
          </a:xfrm>
          <a:prstGeom prst="rect">
            <a:avLst/>
          </a:prstGeom>
          <a:solidFill>
            <a:srgbClr val="FBE1E1"/>
          </a:solidFill>
          <a:ln w="508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الرابع: تصميمات مجسمة بعجينة الصلصال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0E9E5D08-568D-453F-98E5-1C786220F028}"/>
              </a:ext>
            </a:extLst>
          </p:cNvPr>
          <p:cNvSpPr txBox="1"/>
          <p:nvPr/>
        </p:nvSpPr>
        <p:spPr>
          <a:xfrm>
            <a:off x="4207728" y="5766480"/>
            <a:ext cx="3455314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الفنية</a:t>
            </a:r>
          </a:p>
          <a:p>
            <a:pPr algn="ctr"/>
            <a:r>
              <a:rPr lang="ar-B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الصف الثالث الابتدائي</a:t>
            </a:r>
          </a:p>
          <a:p>
            <a:pPr algn="ctr"/>
            <a:r>
              <a:rPr lang="ar-B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الدراسي الثاني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2" r="5030" b="21211"/>
          <a:stretch/>
        </p:blipFill>
        <p:spPr>
          <a:xfrm>
            <a:off x="3430482" y="2676210"/>
            <a:ext cx="5009804" cy="295409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041048790"/>
      </p:ext>
    </p:extLst>
  </p:cSld>
  <p:clrMapOvr>
    <a:masterClrMapping/>
  </p:clrMapOvr>
  <p:transition spd="slow" advTm="8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43181" y="3496953"/>
            <a:ext cx="8584408" cy="923330"/>
          </a:xfrm>
          <a:prstGeom prst="rect">
            <a:avLst/>
          </a:prstGeom>
          <a:solidFill>
            <a:srgbClr val="FBE5D6"/>
          </a:solidFill>
          <a:ln w="508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rtl="1">
              <a:lnSpc>
                <a:spcPct val="90000"/>
              </a:lnSpc>
              <a:spcBef>
                <a:spcPct val="0"/>
              </a:spcBef>
              <a:buNone/>
              <a:defRPr sz="6000" b="1"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defRPr>
            </a:lvl1pPr>
          </a:lstStyle>
          <a:p>
            <a:r>
              <a:rPr lang="ar-BH" dirty="0"/>
              <a:t>انتهى الدرس</a:t>
            </a:r>
          </a:p>
        </p:txBody>
      </p:sp>
    </p:spTree>
    <p:extLst>
      <p:ext uri="{BB962C8B-B14F-4D97-AF65-F5344CB8AC3E}">
        <p14:creationId xmlns:p14="http://schemas.microsoft.com/office/powerpoint/2010/main" val="4253302903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47800"/>
          </a:xfrm>
          <a:solidFill>
            <a:srgbClr val="FBE5D6"/>
          </a:solidFill>
          <a:ln w="508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أهداف درس تصميمات مجسمة بعجينة الصلصال 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4314" y="2667101"/>
            <a:ext cx="11277600" cy="2717700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marL="742950" indent="-742950" algn="r" rtl="1">
              <a:buFont typeface="+mj-lt"/>
              <a:buAutoNum type="arabicPeriod"/>
            </a:pPr>
            <a:endParaRPr lang="ar-BH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742950" indent="-742950" algn="r" rtl="1">
              <a:buFont typeface="+mj-lt"/>
              <a:buAutoNum type="arabicPeriod"/>
            </a:pP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أن يُعرّف </a:t>
            </a:r>
            <a:r>
              <a:rPr lang="ar-SA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الطالب </a:t>
            </a: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مفهوم الوحدة</a:t>
            </a:r>
            <a:r>
              <a:rPr lang="ar-SA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تعريفاً صحيحاً كما ورد في الشرح</a:t>
            </a: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742950" indent="-742950" algn="r" rtl="1">
              <a:buFont typeface="+mj-lt"/>
              <a:buAutoNum type="arabicPeriod"/>
            </a:pP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أن 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نتج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المتعلم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بعض الأشكال </a:t>
            </a:r>
            <a:r>
              <a:rPr lang="ar-SA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البسيطة</a:t>
            </a: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المجسمة 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باستخدام عجينة الصلصال بإتقان.</a:t>
            </a:r>
          </a:p>
          <a:p>
            <a:pPr marL="742950" indent="-742950" algn="r" rtl="1">
              <a:buFont typeface="+mj-lt"/>
              <a:buAutoNum type="arabicPeriod"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ينتج المتعلم عملاً فنياً إبداعياً لحديقة حيوانات من عجينة الصلصال بإتقان.</a:t>
            </a:r>
          </a:p>
        </p:txBody>
      </p:sp>
      <p:pic>
        <p:nvPicPr>
          <p:cNvPr id="6" name="Graphic 5" descr="Bullseye">
            <a:extLst>
              <a:ext uri="{FF2B5EF4-FFF2-40B4-BE49-F238E27FC236}">
                <a16:creationId xmlns:a16="http://schemas.microsoft.com/office/drawing/2014/main" xmlns="" id="{7115EECB-ED33-41B3-900C-C033EDDF8D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527" y="128995"/>
            <a:ext cx="914400" cy="914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57297" y="6488668"/>
            <a:ext cx="5894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الفنية – الصف الثالث – </a:t>
            </a:r>
            <a:r>
              <a:rPr lang="ar-BH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الرابع: تصميمات </a:t>
            </a:r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مجسمة بعجينة الصلصال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1278560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033"/>
            <a:ext cx="12192000" cy="914400"/>
          </a:xfrm>
          <a:solidFill>
            <a:srgbClr val="FBE5D6"/>
          </a:solidFill>
          <a:ln w="508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مقدمة درس تصميمات مجسمة بعجينة الصلصال 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15645" y="1141814"/>
            <a:ext cx="11360709" cy="4906434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indent="0" algn="just" rtl="1">
              <a:buNone/>
            </a:pPr>
            <a:endParaRPr lang="en-US" sz="5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just" rtl="1">
              <a:buNone/>
            </a:pPr>
            <a:endParaRPr lang="ar-BH" sz="5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just" rtl="1">
              <a:buNone/>
            </a:pPr>
            <a:endParaRPr lang="en-US" sz="3600" b="1" u="sng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just" rtl="1">
              <a:buNone/>
            </a:pPr>
            <a:endParaRPr lang="ar-BH" sz="5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ctr" rtl="1">
              <a:buNone/>
            </a:pPr>
            <a:endParaRPr lang="ar-BH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ctr" rtl="1">
              <a:buNone/>
            </a:pPr>
            <a:endParaRPr lang="ar-BH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000250" y="1985963"/>
            <a:ext cx="7634818" cy="30432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29934" y="2579368"/>
            <a:ext cx="6874933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مفهوم الوحدة</a:t>
            </a:r>
          </a:p>
          <a:p>
            <a:pPr algn="ctr" rtl="1"/>
            <a:r>
              <a:rPr lang="ar-BH" sz="3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هي علاقة أجزاء التصميم بعضها ببعض وعلاقة كل جزء منها بالكل. </a:t>
            </a:r>
            <a:endParaRPr lang="ar-BH" sz="3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14444" y="6488668"/>
            <a:ext cx="5894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الفنية – الصف الثالث – </a:t>
            </a:r>
            <a:r>
              <a:rPr lang="ar-BH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الرابع: تصميمات </a:t>
            </a:r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مجسمة بعجينة الصلصال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" name="Graphic 5" descr="Head with gears">
            <a:extLst>
              <a:ext uri="{FF2B5EF4-FFF2-40B4-BE49-F238E27FC236}">
                <a16:creationId xmlns:a16="http://schemas.microsoft.com/office/drawing/2014/main" xmlns="" id="{BC5CA8B7-7551-4B87-8669-96219752DD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9996" y="0"/>
            <a:ext cx="855474" cy="85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61916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11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033"/>
            <a:ext cx="12192000" cy="914400"/>
          </a:xfrm>
          <a:solidFill>
            <a:srgbClr val="FBE5D6"/>
          </a:solidFill>
          <a:ln w="508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مقدمة درس تصميمات مجسمة بعجينة الصلصال 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15645" y="1141814"/>
            <a:ext cx="11360709" cy="4906434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indent="0" algn="just" rtl="1">
              <a:buNone/>
            </a:pPr>
            <a:endParaRPr lang="en-US" sz="5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just" rtl="1">
              <a:buNone/>
            </a:pPr>
            <a:endParaRPr lang="ar-BH" sz="5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just" rtl="1">
              <a:buNone/>
            </a:pPr>
            <a:endParaRPr lang="en-US" sz="3600" b="1" u="sng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just" rtl="1">
              <a:buNone/>
            </a:pPr>
            <a:endParaRPr lang="ar-BH" sz="5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ctr" rtl="1">
              <a:buNone/>
            </a:pPr>
            <a:endParaRPr lang="ar-BH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ctr" rtl="1">
              <a:buNone/>
            </a:pPr>
            <a:endParaRPr lang="ar-BH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099734" y="1359853"/>
            <a:ext cx="7535334" cy="37189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02780" y="1480543"/>
            <a:ext cx="687493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3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تعتبر عجينة الصلصال من أفضل الخامات التعليمية للأطفال في مراحل التعليم الأولى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337733" y="5200096"/>
            <a:ext cx="9327963" cy="6240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473195" y="5200096"/>
            <a:ext cx="89495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BH" sz="3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درسنا هذا سيكون تطبيق لصنع أشكال مجسمة بعجينة الصلصال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14444" y="6488668"/>
            <a:ext cx="5894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الفنية – الصف الثالث – </a:t>
            </a:r>
            <a:r>
              <a:rPr lang="ar-BH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الرابع: تصميمات </a:t>
            </a:r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مجسمة بعجينة الصلصال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20697" y="2443371"/>
            <a:ext cx="3270706" cy="2400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3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يمكن صنع أشكال مسطحة بعجينة الصلصال</a:t>
            </a:r>
            <a:endParaRPr lang="en-US" sz="3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en-US" sz="3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en-US" sz="3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BH" sz="3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" name="Graphic 5" descr="Head with gears">
            <a:extLst>
              <a:ext uri="{FF2B5EF4-FFF2-40B4-BE49-F238E27FC236}">
                <a16:creationId xmlns:a16="http://schemas.microsoft.com/office/drawing/2014/main" xmlns="" id="{BC5CA8B7-7551-4B87-8669-96219752DD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9996" y="5033"/>
            <a:ext cx="855474" cy="8554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59973" y="2507902"/>
            <a:ext cx="3480273" cy="2400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3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يمكن صنع أشكال مجسمة بعجينة الصلصال</a:t>
            </a:r>
            <a:endParaRPr lang="en-US" sz="3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en-US" sz="3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en-US" sz="3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BH" sz="3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2" t="14179" r="9060" b="13983"/>
          <a:stretch/>
        </p:blipFill>
        <p:spPr>
          <a:xfrm rot="5400000">
            <a:off x="7068086" y="3285363"/>
            <a:ext cx="1323026" cy="162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7" t="22685" r="25513" b="37943"/>
          <a:stretch/>
        </p:blipFill>
        <p:spPr>
          <a:xfrm rot="5400000">
            <a:off x="3412451" y="3293479"/>
            <a:ext cx="1391481" cy="157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31939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11" grpId="0" animBg="1"/>
      <p:bldP spid="14" grpId="0"/>
      <p:bldP spid="18" grpId="0" animBg="1"/>
      <p:bldP spid="19" grpId="0"/>
      <p:bldP spid="2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1191901"/>
          </a:xfrm>
          <a:solidFill>
            <a:srgbClr val="FBE5D6"/>
          </a:solidFill>
          <a:ln w="508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ماذا نحتاج لنصمم مجسم بعجينة </a:t>
            </a:r>
            <a:r>
              <a:rPr lang="ar-BH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الصلصال؟ 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51166" y="1460434"/>
            <a:ext cx="4175811" cy="4541355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marL="0" indent="0" algn="r" rtl="1">
              <a:buNone/>
            </a:pPr>
            <a:endParaRPr lang="ar-BH" sz="3600" dirty="0"/>
          </a:p>
          <a:p>
            <a:pPr marL="0" indent="0" algn="ctr" rtl="1">
              <a:buNone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الأدوات والخامات:</a:t>
            </a:r>
          </a:p>
          <a:p>
            <a:pPr marL="0" indent="0" algn="ctr" rtl="1">
              <a:buNone/>
            </a:pP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>
              <a:buFontTx/>
              <a:buChar char="-"/>
            </a:pPr>
            <a:r>
              <a:rPr lang="ar-BH" sz="33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عجينة الصلصال.</a:t>
            </a:r>
          </a:p>
          <a:p>
            <a:pPr algn="r" rtl="1">
              <a:buFontTx/>
              <a:buChar char="-"/>
            </a:pPr>
            <a:r>
              <a:rPr lang="ar-BH" sz="33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رولة ( أداة فرد الصلصال ).</a:t>
            </a:r>
          </a:p>
          <a:p>
            <a:pPr algn="r" rtl="1">
              <a:buFontTx/>
              <a:buChar char="-"/>
            </a:pPr>
            <a:r>
              <a:rPr lang="ar-BH" sz="33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خامات متنوعة للتزيين.</a:t>
            </a:r>
            <a:endParaRPr lang="en-US" sz="33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ctr" rtl="1">
              <a:buNone/>
            </a:pPr>
            <a:endParaRPr lang="ar-BH" sz="3600" dirty="0"/>
          </a:p>
          <a:p>
            <a:pPr marL="0" indent="0" algn="r" rtl="1">
              <a:buNone/>
            </a:pPr>
            <a:endParaRPr lang="ar-BH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44" y="1460433"/>
            <a:ext cx="4444224" cy="4541355"/>
          </a:xfrm>
          <a:prstGeom prst="rect">
            <a:avLst/>
          </a:prstGeom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Graphic 5" descr="Artist">
            <a:extLst>
              <a:ext uri="{FF2B5EF4-FFF2-40B4-BE49-F238E27FC236}">
                <a16:creationId xmlns:a16="http://schemas.microsoft.com/office/drawing/2014/main" xmlns="" id="{117EC07B-AD93-442B-BD3B-0C6E5F12D5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56324" y="2358140"/>
            <a:ext cx="1070653" cy="10706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1570" y="6488668"/>
            <a:ext cx="5894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الفنية – الصف الثالث – </a:t>
            </a:r>
            <a:r>
              <a:rPr lang="ar-BH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الرابع: تصميمات </a:t>
            </a:r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مجسمة بعجينة الصلصال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89540093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1191901"/>
          </a:xfrm>
          <a:solidFill>
            <a:srgbClr val="FBE5D6"/>
          </a:solidFill>
          <a:ln w="508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خطوات تصميم مجسم بعجينة الصلصال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5364" y="6119998"/>
            <a:ext cx="3645073" cy="11066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endParaRPr lang="ar-BH" sz="36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06606" y="5469491"/>
            <a:ext cx="3178788" cy="96185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endParaRPr lang="ar-BH" sz="24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CC6BA93-A422-477C-A26E-7EF015561992}"/>
              </a:ext>
            </a:extLst>
          </p:cNvPr>
          <p:cNvSpPr/>
          <p:nvPr/>
        </p:nvSpPr>
        <p:spPr>
          <a:xfrm>
            <a:off x="175364" y="1418898"/>
            <a:ext cx="11885257" cy="2388010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E03422E-03F9-472C-96D9-B41B4CCDD31C}"/>
              </a:ext>
            </a:extLst>
          </p:cNvPr>
          <p:cNvSpPr/>
          <p:nvPr/>
        </p:nvSpPr>
        <p:spPr>
          <a:xfrm>
            <a:off x="350812" y="1702478"/>
            <a:ext cx="2782125" cy="2598643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37A53EE3-51DB-4F34-AF4C-50EF7061D1CB}"/>
              </a:ext>
            </a:extLst>
          </p:cNvPr>
          <p:cNvSpPr/>
          <p:nvPr/>
        </p:nvSpPr>
        <p:spPr>
          <a:xfrm>
            <a:off x="350812" y="4523127"/>
            <a:ext cx="2729595" cy="1775894"/>
          </a:xfrm>
          <a:custGeom>
            <a:avLst/>
            <a:gdLst>
              <a:gd name="connsiteX0" fmla="*/ 186469 w 2729595"/>
              <a:gd name="connsiteY0" fmla="*/ 0 h 1775894"/>
              <a:gd name="connsiteX1" fmla="*/ 2543126 w 2729595"/>
              <a:gd name="connsiteY1" fmla="*/ 0 h 1775894"/>
              <a:gd name="connsiteX2" fmla="*/ 2729595 w 2729595"/>
              <a:gd name="connsiteY2" fmla="*/ 186469 h 1775894"/>
              <a:gd name="connsiteX3" fmla="*/ 2729595 w 2729595"/>
              <a:gd name="connsiteY3" fmla="*/ 1775894 h 1775894"/>
              <a:gd name="connsiteX4" fmla="*/ 2729595 w 2729595"/>
              <a:gd name="connsiteY4" fmla="*/ 1775894 h 1775894"/>
              <a:gd name="connsiteX5" fmla="*/ 0 w 2729595"/>
              <a:gd name="connsiteY5" fmla="*/ 1775894 h 1775894"/>
              <a:gd name="connsiteX6" fmla="*/ 0 w 2729595"/>
              <a:gd name="connsiteY6" fmla="*/ 1775894 h 1775894"/>
              <a:gd name="connsiteX7" fmla="*/ 0 w 2729595"/>
              <a:gd name="connsiteY7" fmla="*/ 186469 h 1775894"/>
              <a:gd name="connsiteX8" fmla="*/ 186469 w 2729595"/>
              <a:gd name="connsiteY8" fmla="*/ 0 h 1775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29595" h="1775894">
                <a:moveTo>
                  <a:pt x="2543126" y="1775894"/>
                </a:moveTo>
                <a:lnTo>
                  <a:pt x="186469" y="1775894"/>
                </a:lnTo>
                <a:cubicBezTo>
                  <a:pt x="83485" y="1775894"/>
                  <a:pt x="0" y="1692409"/>
                  <a:pt x="0" y="1589425"/>
                </a:cubicBezTo>
                <a:lnTo>
                  <a:pt x="0" y="0"/>
                </a:lnTo>
                <a:lnTo>
                  <a:pt x="0" y="0"/>
                </a:lnTo>
                <a:lnTo>
                  <a:pt x="2729595" y="0"/>
                </a:lnTo>
                <a:lnTo>
                  <a:pt x="2729595" y="0"/>
                </a:lnTo>
                <a:lnTo>
                  <a:pt x="2729595" y="1589425"/>
                </a:lnTo>
                <a:cubicBezTo>
                  <a:pt x="2729595" y="1692409"/>
                  <a:pt x="2646110" y="1775894"/>
                  <a:pt x="2543126" y="177589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415" tIns="177800" rIns="232415" bIns="232415" numCol="1" spcCol="1270" anchor="t" anchorCtr="0">
            <a:noAutofit/>
          </a:bodyPr>
          <a:lstStyle/>
          <a:p>
            <a:pPr marL="0" lvl="0" indent="0" algn="ctr" defTabSz="11112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BH" sz="2500" b="1" kern="1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4- النتيجة النهائية للعمل</a:t>
            </a:r>
            <a:endParaRPr lang="en-US" sz="2500" kern="12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8B6911D-6FDA-4AC4-9991-B18889E9B411}"/>
              </a:ext>
            </a:extLst>
          </p:cNvPr>
          <p:cNvSpPr/>
          <p:nvPr/>
        </p:nvSpPr>
        <p:spPr>
          <a:xfrm>
            <a:off x="3312734" y="1685414"/>
            <a:ext cx="2782125" cy="2598643"/>
          </a:xfrm>
          <a:prstGeom prst="roundRect">
            <a:avLst>
              <a:gd name="adj" fmla="val 10000"/>
            </a:avLst>
          </a:prstGeom>
          <a:blipFill rotWithShape="1">
            <a:blip r:embed="rId5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tint val="50000"/>
              <a:hueOff val="-293554"/>
              <a:satOff val="-25390"/>
              <a:lumOff val="-25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D4A8D04D-B782-4127-A6DD-3507D8254241}"/>
              </a:ext>
            </a:extLst>
          </p:cNvPr>
          <p:cNvSpPr/>
          <p:nvPr/>
        </p:nvSpPr>
        <p:spPr>
          <a:xfrm>
            <a:off x="3311475" y="4510358"/>
            <a:ext cx="2729595" cy="1775895"/>
          </a:xfrm>
          <a:custGeom>
            <a:avLst/>
            <a:gdLst>
              <a:gd name="connsiteX0" fmla="*/ 186469 w 2729595"/>
              <a:gd name="connsiteY0" fmla="*/ 0 h 1775894"/>
              <a:gd name="connsiteX1" fmla="*/ 2543126 w 2729595"/>
              <a:gd name="connsiteY1" fmla="*/ 0 h 1775894"/>
              <a:gd name="connsiteX2" fmla="*/ 2729595 w 2729595"/>
              <a:gd name="connsiteY2" fmla="*/ 186469 h 1775894"/>
              <a:gd name="connsiteX3" fmla="*/ 2729595 w 2729595"/>
              <a:gd name="connsiteY3" fmla="*/ 1775894 h 1775894"/>
              <a:gd name="connsiteX4" fmla="*/ 2729595 w 2729595"/>
              <a:gd name="connsiteY4" fmla="*/ 1775894 h 1775894"/>
              <a:gd name="connsiteX5" fmla="*/ 0 w 2729595"/>
              <a:gd name="connsiteY5" fmla="*/ 1775894 h 1775894"/>
              <a:gd name="connsiteX6" fmla="*/ 0 w 2729595"/>
              <a:gd name="connsiteY6" fmla="*/ 1775894 h 1775894"/>
              <a:gd name="connsiteX7" fmla="*/ 0 w 2729595"/>
              <a:gd name="connsiteY7" fmla="*/ 186469 h 1775894"/>
              <a:gd name="connsiteX8" fmla="*/ 186469 w 2729595"/>
              <a:gd name="connsiteY8" fmla="*/ 0 h 1775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29595" h="1775894">
                <a:moveTo>
                  <a:pt x="2543126" y="1775894"/>
                </a:moveTo>
                <a:lnTo>
                  <a:pt x="186469" y="1775894"/>
                </a:lnTo>
                <a:cubicBezTo>
                  <a:pt x="83485" y="1775894"/>
                  <a:pt x="0" y="1692409"/>
                  <a:pt x="0" y="1589425"/>
                </a:cubicBezTo>
                <a:lnTo>
                  <a:pt x="0" y="0"/>
                </a:lnTo>
                <a:lnTo>
                  <a:pt x="0" y="0"/>
                </a:lnTo>
                <a:lnTo>
                  <a:pt x="2729595" y="0"/>
                </a:lnTo>
                <a:lnTo>
                  <a:pt x="2729595" y="0"/>
                </a:lnTo>
                <a:lnTo>
                  <a:pt x="2729595" y="1589425"/>
                </a:lnTo>
                <a:cubicBezTo>
                  <a:pt x="2729595" y="1692409"/>
                  <a:pt x="2646110" y="1775894"/>
                  <a:pt x="2543126" y="177589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-485121"/>
              <a:satOff val="-27976"/>
              <a:lumOff val="2876"/>
              <a:alphaOff val="0"/>
            </a:schemeClr>
          </a:fillRef>
          <a:effectRef idx="2">
            <a:schemeClr val="accent2">
              <a:hueOff val="-485121"/>
              <a:satOff val="-27976"/>
              <a:lumOff val="287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415" tIns="177801" rIns="232415" bIns="232415" numCol="1" spcCol="1270" anchor="t" anchorCtr="0">
            <a:noAutofit/>
          </a:bodyPr>
          <a:lstStyle/>
          <a:p>
            <a:pPr marL="0" lvl="0" indent="0" algn="ctr" defTabSz="11112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BH" sz="2500" b="1" kern="1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3- أصنع قرون بطريقة الحبال وأثبتها  وأزين العمل.</a:t>
            </a:r>
            <a:endParaRPr lang="en-US" sz="2500" kern="12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8528FC64-1F07-43CC-A76B-73EAA1337146}"/>
              </a:ext>
            </a:extLst>
          </p:cNvPr>
          <p:cNvSpPr/>
          <p:nvPr/>
        </p:nvSpPr>
        <p:spPr>
          <a:xfrm>
            <a:off x="6303482" y="1671173"/>
            <a:ext cx="2782125" cy="2598643"/>
          </a:xfrm>
          <a:prstGeom prst="roundRect">
            <a:avLst>
              <a:gd name="adj" fmla="val 10000"/>
            </a:avLst>
          </a:prstGeom>
          <a:blipFill rotWithShape="1">
            <a:blip r:embed="rId6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tint val="50000"/>
              <a:hueOff val="-587108"/>
              <a:satOff val="-50780"/>
              <a:lumOff val="-50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87AA7F60-998D-4801-8FDA-3AC7A7C051C7}"/>
              </a:ext>
            </a:extLst>
          </p:cNvPr>
          <p:cNvSpPr/>
          <p:nvPr/>
        </p:nvSpPr>
        <p:spPr>
          <a:xfrm>
            <a:off x="6329746" y="4474877"/>
            <a:ext cx="2729595" cy="1775894"/>
          </a:xfrm>
          <a:custGeom>
            <a:avLst/>
            <a:gdLst>
              <a:gd name="connsiteX0" fmla="*/ 186469 w 2729595"/>
              <a:gd name="connsiteY0" fmla="*/ 0 h 1775894"/>
              <a:gd name="connsiteX1" fmla="*/ 2543126 w 2729595"/>
              <a:gd name="connsiteY1" fmla="*/ 0 h 1775894"/>
              <a:gd name="connsiteX2" fmla="*/ 2729595 w 2729595"/>
              <a:gd name="connsiteY2" fmla="*/ 186469 h 1775894"/>
              <a:gd name="connsiteX3" fmla="*/ 2729595 w 2729595"/>
              <a:gd name="connsiteY3" fmla="*/ 1775894 h 1775894"/>
              <a:gd name="connsiteX4" fmla="*/ 2729595 w 2729595"/>
              <a:gd name="connsiteY4" fmla="*/ 1775894 h 1775894"/>
              <a:gd name="connsiteX5" fmla="*/ 0 w 2729595"/>
              <a:gd name="connsiteY5" fmla="*/ 1775894 h 1775894"/>
              <a:gd name="connsiteX6" fmla="*/ 0 w 2729595"/>
              <a:gd name="connsiteY6" fmla="*/ 1775894 h 1775894"/>
              <a:gd name="connsiteX7" fmla="*/ 0 w 2729595"/>
              <a:gd name="connsiteY7" fmla="*/ 186469 h 1775894"/>
              <a:gd name="connsiteX8" fmla="*/ 186469 w 2729595"/>
              <a:gd name="connsiteY8" fmla="*/ 0 h 1775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29595" h="1775894">
                <a:moveTo>
                  <a:pt x="2543126" y="1775894"/>
                </a:moveTo>
                <a:lnTo>
                  <a:pt x="186469" y="1775894"/>
                </a:lnTo>
                <a:cubicBezTo>
                  <a:pt x="83485" y="1775894"/>
                  <a:pt x="0" y="1692409"/>
                  <a:pt x="0" y="1589425"/>
                </a:cubicBezTo>
                <a:lnTo>
                  <a:pt x="0" y="0"/>
                </a:lnTo>
                <a:lnTo>
                  <a:pt x="0" y="0"/>
                </a:lnTo>
                <a:lnTo>
                  <a:pt x="2729595" y="0"/>
                </a:lnTo>
                <a:lnTo>
                  <a:pt x="2729595" y="0"/>
                </a:lnTo>
                <a:lnTo>
                  <a:pt x="2729595" y="1589425"/>
                </a:lnTo>
                <a:cubicBezTo>
                  <a:pt x="2729595" y="1692409"/>
                  <a:pt x="2646110" y="1775894"/>
                  <a:pt x="2543126" y="177589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-970242"/>
              <a:satOff val="-55952"/>
              <a:lumOff val="5752"/>
              <a:alphaOff val="0"/>
            </a:schemeClr>
          </a:fillRef>
          <a:effectRef idx="2">
            <a:schemeClr val="accent2">
              <a:hueOff val="-970242"/>
              <a:satOff val="-55952"/>
              <a:lumOff val="57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5303" tIns="170688" rIns="225303" bIns="225303" numCol="1" spcCol="1270" anchor="t" anchorCtr="0">
            <a:noAutofit/>
          </a:bodyPr>
          <a:lstStyle/>
          <a:p>
            <a:pPr marL="0" lvl="0" indent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BH" sz="2400" b="1" kern="1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2- أكون مجموعة كرات باستخدام لونين أو أكثر.</a:t>
            </a:r>
            <a:endParaRPr lang="en-US" sz="2400" kern="12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CABD8D9-5110-4439-BD18-CC8B93DA9C9D}"/>
              </a:ext>
            </a:extLst>
          </p:cNvPr>
          <p:cNvSpPr/>
          <p:nvPr/>
        </p:nvSpPr>
        <p:spPr>
          <a:xfrm>
            <a:off x="9278495" y="1698075"/>
            <a:ext cx="2782125" cy="2598643"/>
          </a:xfrm>
          <a:prstGeom prst="roundRect">
            <a:avLst>
              <a:gd name="adj" fmla="val 10000"/>
            </a:avLst>
          </a:prstGeom>
          <a:blipFill rotWithShape="1">
            <a:blip r:embed="rId7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tint val="50000"/>
              <a:hueOff val="-880662"/>
              <a:satOff val="-76170"/>
              <a:lumOff val="-76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3A805F90-439F-486A-AFB1-E6DA395C008F}"/>
              </a:ext>
            </a:extLst>
          </p:cNvPr>
          <p:cNvSpPr/>
          <p:nvPr/>
        </p:nvSpPr>
        <p:spPr>
          <a:xfrm>
            <a:off x="9262012" y="4478560"/>
            <a:ext cx="2729595" cy="1775895"/>
          </a:xfrm>
          <a:custGeom>
            <a:avLst/>
            <a:gdLst>
              <a:gd name="connsiteX0" fmla="*/ 186469 w 2729595"/>
              <a:gd name="connsiteY0" fmla="*/ 0 h 1775894"/>
              <a:gd name="connsiteX1" fmla="*/ 2543126 w 2729595"/>
              <a:gd name="connsiteY1" fmla="*/ 0 h 1775894"/>
              <a:gd name="connsiteX2" fmla="*/ 2729595 w 2729595"/>
              <a:gd name="connsiteY2" fmla="*/ 186469 h 1775894"/>
              <a:gd name="connsiteX3" fmla="*/ 2729595 w 2729595"/>
              <a:gd name="connsiteY3" fmla="*/ 1775894 h 1775894"/>
              <a:gd name="connsiteX4" fmla="*/ 2729595 w 2729595"/>
              <a:gd name="connsiteY4" fmla="*/ 1775894 h 1775894"/>
              <a:gd name="connsiteX5" fmla="*/ 0 w 2729595"/>
              <a:gd name="connsiteY5" fmla="*/ 1775894 h 1775894"/>
              <a:gd name="connsiteX6" fmla="*/ 0 w 2729595"/>
              <a:gd name="connsiteY6" fmla="*/ 1775894 h 1775894"/>
              <a:gd name="connsiteX7" fmla="*/ 0 w 2729595"/>
              <a:gd name="connsiteY7" fmla="*/ 186469 h 1775894"/>
              <a:gd name="connsiteX8" fmla="*/ 186469 w 2729595"/>
              <a:gd name="connsiteY8" fmla="*/ 0 h 1775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29595" h="1775894">
                <a:moveTo>
                  <a:pt x="2543126" y="1775894"/>
                </a:moveTo>
                <a:lnTo>
                  <a:pt x="186469" y="1775894"/>
                </a:lnTo>
                <a:cubicBezTo>
                  <a:pt x="83485" y="1775894"/>
                  <a:pt x="0" y="1692409"/>
                  <a:pt x="0" y="1589425"/>
                </a:cubicBezTo>
                <a:lnTo>
                  <a:pt x="0" y="0"/>
                </a:lnTo>
                <a:lnTo>
                  <a:pt x="0" y="0"/>
                </a:lnTo>
                <a:lnTo>
                  <a:pt x="2729595" y="0"/>
                </a:lnTo>
                <a:lnTo>
                  <a:pt x="2729595" y="0"/>
                </a:lnTo>
                <a:lnTo>
                  <a:pt x="2729595" y="1589425"/>
                </a:lnTo>
                <a:cubicBezTo>
                  <a:pt x="2729595" y="1692409"/>
                  <a:pt x="2646110" y="1775894"/>
                  <a:pt x="2543126" y="177589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-1455363"/>
              <a:satOff val="-83928"/>
              <a:lumOff val="8628"/>
              <a:alphaOff val="0"/>
            </a:schemeClr>
          </a:fillRef>
          <a:effectRef idx="2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5303" tIns="170688" rIns="225303" bIns="225304" numCol="1" spcCol="1270" anchor="t" anchorCtr="0">
            <a:noAutofit/>
          </a:bodyPr>
          <a:lstStyle/>
          <a:p>
            <a:pPr marL="0" lvl="0" indent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BH" sz="2400" b="1" kern="1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1- أعمل شكل كرة من عجينة الصلصال.</a:t>
            </a:r>
            <a:endParaRPr lang="en-US" sz="2400" kern="1200" dirty="0"/>
          </a:p>
        </p:txBody>
      </p:sp>
      <p:sp>
        <p:nvSpPr>
          <p:cNvPr id="17" name="Rectangle 16"/>
          <p:cNvSpPr/>
          <p:nvPr/>
        </p:nvSpPr>
        <p:spPr>
          <a:xfrm>
            <a:off x="1114431" y="6488668"/>
            <a:ext cx="5894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الفنية – الصف الثالث – </a:t>
            </a:r>
            <a:r>
              <a:rPr lang="ar-BH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الرابع: تصميمات </a:t>
            </a:r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مجسمة بعجينة الصلصال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49573693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0158" y="1455064"/>
            <a:ext cx="10091684" cy="1909062"/>
          </a:xfrm>
          <a:solidFill>
            <a:schemeClr val="accent1">
              <a:lumMod val="40000"/>
              <a:lumOff val="60000"/>
            </a:schemeClr>
          </a:solidFill>
          <a:ln w="254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/>
            <a:r>
              <a:rPr lang="ar-BH" sz="3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نفذ خطوات العمل بالشريحة السابقة بإتقان للتدرب على </a:t>
            </a:r>
            <a:r>
              <a:rPr lang="ar-BH" sz="3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إنتاج </a:t>
            </a:r>
            <a:r>
              <a:rPr lang="ar-BH" sz="3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نموذج الحيوان المعروض بالمثال.</a:t>
            </a:r>
            <a:endParaRPr lang="en-US" sz="3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" y="1"/>
            <a:ext cx="12192000" cy="1191901"/>
          </a:xfrm>
          <a:prstGeom prst="rect">
            <a:avLst/>
          </a:prstGeom>
          <a:solidFill>
            <a:srgbClr val="FBE5D6"/>
          </a:solidFill>
          <a:ln w="508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rtl="1">
              <a:lnSpc>
                <a:spcPct val="90000"/>
              </a:lnSpc>
              <a:spcBef>
                <a:spcPct val="0"/>
              </a:spcBef>
              <a:buNone/>
              <a:defRPr sz="4400" b="1"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defRPr>
            </a:lvl1pPr>
          </a:lstStyle>
          <a:p>
            <a:r>
              <a:rPr lang="ar-BH" dirty="0"/>
              <a:t>التطبيقات</a:t>
            </a:r>
            <a:endParaRPr lang="en-US" dirty="0"/>
          </a:p>
        </p:txBody>
      </p:sp>
      <p:pic>
        <p:nvPicPr>
          <p:cNvPr id="15" name="Graphic 14" descr="Blackboard">
            <a:extLst>
              <a:ext uri="{FF2B5EF4-FFF2-40B4-BE49-F238E27FC236}">
                <a16:creationId xmlns:a16="http://schemas.microsoft.com/office/drawing/2014/main" xmlns="" id="{6ED4EF80-C5F9-4DC5-9AA2-65FDE28D67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361386">
            <a:off x="4022766" y="-43039"/>
            <a:ext cx="1089777" cy="1089777"/>
          </a:xfrm>
          <a:prstGeom prst="rect">
            <a:avLst/>
          </a:prstGeom>
        </p:spPr>
      </p:pic>
      <p:pic>
        <p:nvPicPr>
          <p:cNvPr id="17" name="Graphic 16" descr="Artist">
            <a:extLst>
              <a:ext uri="{FF2B5EF4-FFF2-40B4-BE49-F238E27FC236}">
                <a16:creationId xmlns:a16="http://schemas.microsoft.com/office/drawing/2014/main" xmlns="" id="{DB2221CF-93D0-4948-A727-AFD1696796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5517" y="4242635"/>
            <a:ext cx="1775053" cy="177505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xmlns="" id="{16098B68-F669-49D7-A374-341C3FE7F6D8}"/>
              </a:ext>
            </a:extLst>
          </p:cNvPr>
          <p:cNvSpPr txBox="1">
            <a:spLocks/>
          </p:cNvSpPr>
          <p:nvPr/>
        </p:nvSpPr>
        <p:spPr>
          <a:xfrm>
            <a:off x="4031626" y="3602533"/>
            <a:ext cx="4445877" cy="509751"/>
          </a:xfrm>
          <a:prstGeom prst="rect">
            <a:avLst/>
          </a:prstGeom>
          <a:solidFill>
            <a:srgbClr val="FBE5D6"/>
          </a:solidFill>
          <a:ln w="508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 fontScale="85000" lnSpcReduction="20000"/>
          </a:bodyPr>
          <a:lstStyle>
            <a:defPPr>
              <a:defRPr lang="en-US"/>
            </a:defPPr>
            <a:lvl1pPr algn="ctr" rtl="1">
              <a:lnSpc>
                <a:spcPct val="90000"/>
              </a:lnSpc>
              <a:spcBef>
                <a:spcPct val="0"/>
              </a:spcBef>
              <a:buNone/>
              <a:defRPr sz="4400" b="1"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defRPr>
            </a:lvl1pPr>
          </a:lstStyle>
          <a:p>
            <a:r>
              <a:rPr lang="ar-BH" dirty="0"/>
              <a:t>معايير تنفيذ العمل</a:t>
            </a:r>
            <a:endParaRPr lang="en-US" dirty="0"/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xmlns="" id="{B00E6C23-BDB8-4DEE-8DD8-D73D07C2E5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4714871"/>
              </p:ext>
            </p:extLst>
          </p:nvPr>
        </p:nvGraphicFramePr>
        <p:xfrm>
          <a:off x="172627" y="4394678"/>
          <a:ext cx="11493856" cy="1886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xmlns="" id="{46925CC9-AFD3-4A36-AFB5-61291D730CFF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12192000" cy="1386320"/>
          </a:xfrm>
          <a:prstGeom prst="rect">
            <a:avLst/>
          </a:prstGeom>
          <a:solidFill>
            <a:srgbClr val="FBE5D6"/>
          </a:solidFill>
          <a:ln w="508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rtl="1">
              <a:lnSpc>
                <a:spcPct val="90000"/>
              </a:lnSpc>
              <a:spcBef>
                <a:spcPct val="0"/>
              </a:spcBef>
              <a:buNone/>
              <a:defRPr sz="4400" b="1"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defRPr>
            </a:lvl1pPr>
          </a:lstStyle>
          <a:p>
            <a:r>
              <a:rPr lang="ar-BH" sz="4000" u="sng" dirty="0"/>
              <a:t>نشاط تطبيقي 1 : التدرب على نموذج تشكيل الصلصال</a:t>
            </a:r>
            <a:endParaRPr lang="en-US" sz="4000" u="sng" dirty="0"/>
          </a:p>
        </p:txBody>
      </p:sp>
      <p:pic>
        <p:nvPicPr>
          <p:cNvPr id="10" name="Graphic 9" descr="Blackboard">
            <a:extLst>
              <a:ext uri="{FF2B5EF4-FFF2-40B4-BE49-F238E27FC236}">
                <a16:creationId xmlns:a16="http://schemas.microsoft.com/office/drawing/2014/main" xmlns="" id="{72891363-96D8-491C-830A-C74FDC6998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361386">
            <a:off x="627288" y="-53363"/>
            <a:ext cx="1089777" cy="10897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00160" y="6488668"/>
            <a:ext cx="5894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الفنية – الصف الثالث – </a:t>
            </a:r>
            <a:r>
              <a:rPr lang="ar-BH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الرابع: تصميمات </a:t>
            </a:r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مجسمة بعجينة الصلصال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50427557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Graphic spid="19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1191901"/>
          </a:xfrm>
          <a:solidFill>
            <a:srgbClr val="FBE5D6"/>
          </a:solidFill>
          <a:ln w="508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نماذج وأفكار لتصميمات مجسمة بعجينة الصلصال 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28" r="11093" b="6781"/>
          <a:stretch/>
        </p:blipFill>
        <p:spPr>
          <a:xfrm>
            <a:off x="4872896" y="2172890"/>
            <a:ext cx="2607735" cy="3326183"/>
          </a:xfrm>
          <a:prstGeom prst="rect">
            <a:avLst/>
          </a:prstGeom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38" t="20170" r="25596" b="20350"/>
          <a:stretch/>
        </p:blipFill>
        <p:spPr>
          <a:xfrm rot="5400000">
            <a:off x="7684472" y="2532115"/>
            <a:ext cx="3326182" cy="2607735"/>
          </a:xfrm>
          <a:prstGeom prst="rect">
            <a:avLst/>
          </a:prstGeom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30" t="14875" r="19594" b="18686"/>
          <a:stretch/>
        </p:blipFill>
        <p:spPr>
          <a:xfrm rot="5400000">
            <a:off x="1259202" y="2549405"/>
            <a:ext cx="3326183" cy="2578890"/>
          </a:xfrm>
          <a:prstGeom prst="rect">
            <a:avLst/>
          </a:prstGeom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Graphic 6" descr="Head with gears">
            <a:extLst>
              <a:ext uri="{FF2B5EF4-FFF2-40B4-BE49-F238E27FC236}">
                <a16:creationId xmlns:a16="http://schemas.microsoft.com/office/drawing/2014/main" xmlns="" id="{9422CE7D-C890-4BD1-8F1B-CC6E50C5D1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4031" y="138751"/>
            <a:ext cx="855474" cy="855474"/>
          </a:xfrm>
          <a:prstGeom prst="rect">
            <a:avLst/>
          </a:prstGeom>
        </p:spPr>
      </p:pic>
      <p:pic>
        <p:nvPicPr>
          <p:cNvPr id="8" name="Graphic 7" descr="Lightbulb and gear">
            <a:extLst>
              <a:ext uri="{FF2B5EF4-FFF2-40B4-BE49-F238E27FC236}">
                <a16:creationId xmlns:a16="http://schemas.microsoft.com/office/drawing/2014/main" xmlns="" id="{4D69EBCD-FFDC-4741-8DE2-C3F237C1E8B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6335" y="79825"/>
            <a:ext cx="914400" cy="91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4C6B943-0147-46BB-BF8A-381D33BF0BB5}"/>
              </a:ext>
            </a:extLst>
          </p:cNvPr>
          <p:cNvSpPr/>
          <p:nvPr/>
        </p:nvSpPr>
        <p:spPr>
          <a:xfrm>
            <a:off x="996287" y="5643969"/>
            <a:ext cx="9957749" cy="5539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ar-BH" sz="3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يمكنك توظيف الحاسوب وشبكة الانترنت للاطلاع على المزيد من الأفكار</a:t>
            </a:r>
            <a:endParaRPr lang="en-US" sz="3000" dirty="0"/>
          </a:p>
        </p:txBody>
      </p:sp>
      <p:pic>
        <p:nvPicPr>
          <p:cNvPr id="10" name="Graphic 9" descr="Lightbulb and gear">
            <a:extLst>
              <a:ext uri="{FF2B5EF4-FFF2-40B4-BE49-F238E27FC236}">
                <a16:creationId xmlns:a16="http://schemas.microsoft.com/office/drawing/2014/main" xmlns="" id="{7025AA96-0C50-4055-9899-39CEAC3DFB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63343" y="5643969"/>
            <a:ext cx="523220" cy="5232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14435" y="6488668"/>
            <a:ext cx="5894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الفنية – الصف الثالث – </a:t>
            </a:r>
            <a:r>
              <a:rPr lang="ar-BH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الرابع: تصميمات </a:t>
            </a:r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مجسمة بعجينة الصلصال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66107106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517" y="1425059"/>
            <a:ext cx="10862919" cy="1909062"/>
          </a:xfrm>
          <a:solidFill>
            <a:schemeClr val="accent1">
              <a:lumMod val="40000"/>
              <a:lumOff val="60000"/>
            </a:schemeClr>
          </a:solidFill>
          <a:ln w="254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 rtl="1"/>
            <a:r>
              <a:rPr lang="ar-BH" sz="3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من زيارتك لمحمية العرين </a:t>
            </a:r>
            <a:r>
              <a:rPr lang="ar-SA" sz="3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BH" sz="3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و </a:t>
            </a:r>
            <a:r>
              <a:rPr lang="ar-BH" sz="3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بالاطلاع على صور للمحمية وحدائق أخرى </a:t>
            </a:r>
            <a:r>
              <a:rPr lang="ar-BH" sz="3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للحيوانات- </a:t>
            </a:r>
            <a:r>
              <a:rPr lang="ar-BH" sz="3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صمم </a:t>
            </a:r>
            <a:r>
              <a:rPr lang="ar-BH" sz="3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وأنتج </a:t>
            </a:r>
            <a:r>
              <a:rPr lang="ar-BH" sz="3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حديقة تحتوى </a:t>
            </a:r>
            <a:r>
              <a:rPr lang="ar-BH" sz="3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على الحيوانات </a:t>
            </a:r>
            <a:r>
              <a:rPr lang="ar-BH" sz="3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التي </a:t>
            </a:r>
            <a:r>
              <a:rPr lang="ar-BH" sz="3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أعجبتك </a:t>
            </a:r>
            <a:r>
              <a:rPr lang="ar-BH" sz="3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باستخدام عجينة الصلصال </a:t>
            </a:r>
            <a:endParaRPr lang="en-US" sz="3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7" name="Graphic 16" descr="Artist">
            <a:extLst>
              <a:ext uri="{FF2B5EF4-FFF2-40B4-BE49-F238E27FC236}">
                <a16:creationId xmlns:a16="http://schemas.microsoft.com/office/drawing/2014/main" xmlns="" id="{DB2221CF-93D0-4948-A727-AFD169679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13383" y="3730697"/>
            <a:ext cx="1775053" cy="177505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xmlns="" id="{16098B68-F669-49D7-A374-341C3FE7F6D8}"/>
              </a:ext>
            </a:extLst>
          </p:cNvPr>
          <p:cNvSpPr txBox="1">
            <a:spLocks/>
          </p:cNvSpPr>
          <p:nvPr/>
        </p:nvSpPr>
        <p:spPr>
          <a:xfrm>
            <a:off x="4031626" y="3602533"/>
            <a:ext cx="4445877" cy="509751"/>
          </a:xfrm>
          <a:prstGeom prst="rect">
            <a:avLst/>
          </a:prstGeom>
          <a:solidFill>
            <a:srgbClr val="FBE5D6"/>
          </a:solidFill>
          <a:ln w="508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 fontScale="85000" lnSpcReduction="20000"/>
          </a:bodyPr>
          <a:lstStyle>
            <a:defPPr>
              <a:defRPr lang="en-US"/>
            </a:defPPr>
            <a:lvl1pPr algn="ctr" rtl="1">
              <a:lnSpc>
                <a:spcPct val="90000"/>
              </a:lnSpc>
              <a:spcBef>
                <a:spcPct val="0"/>
              </a:spcBef>
              <a:buNone/>
              <a:defRPr sz="4400" b="1"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defRPr>
            </a:lvl1pPr>
          </a:lstStyle>
          <a:p>
            <a:r>
              <a:rPr lang="ar-BH" dirty="0"/>
              <a:t>معايير تنفيذ العمل</a:t>
            </a:r>
            <a:endParaRPr lang="en-US" dirty="0"/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xmlns="" id="{B00E6C23-BDB8-4DEE-8DD8-D73D07C2E5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119564"/>
              </p:ext>
            </p:extLst>
          </p:nvPr>
        </p:nvGraphicFramePr>
        <p:xfrm>
          <a:off x="0" y="4411120"/>
          <a:ext cx="11493856" cy="1886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xmlns="" id="{5196BD5C-73F9-4792-9DCA-7D269F4CED1A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12192000" cy="1191901"/>
          </a:xfrm>
          <a:prstGeom prst="rect">
            <a:avLst/>
          </a:prstGeom>
          <a:solidFill>
            <a:srgbClr val="FBE5D6"/>
          </a:solidFill>
          <a:ln w="508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rtl="1">
              <a:lnSpc>
                <a:spcPct val="90000"/>
              </a:lnSpc>
              <a:spcBef>
                <a:spcPct val="0"/>
              </a:spcBef>
              <a:buNone/>
              <a:defRPr sz="4400" b="1"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defRPr>
            </a:lvl1pPr>
          </a:lstStyle>
          <a:p>
            <a:r>
              <a:rPr lang="ar-BH" u="sng" dirty="0"/>
              <a:t>نشاط تطبيقي 2- </a:t>
            </a:r>
            <a:r>
              <a:rPr lang="ar-BH" dirty="0"/>
              <a:t>إ</a:t>
            </a:r>
            <a:r>
              <a:rPr lang="ar-BH" dirty="0" smtClean="0"/>
              <a:t>نتاج </a:t>
            </a:r>
            <a:r>
              <a:rPr lang="ar-BH" dirty="0"/>
              <a:t>عمل فني إبداعي </a:t>
            </a:r>
            <a:endParaRPr lang="en-US" dirty="0"/>
          </a:p>
        </p:txBody>
      </p:sp>
      <p:pic>
        <p:nvPicPr>
          <p:cNvPr id="10" name="Graphic 9" descr="Blackboard">
            <a:extLst>
              <a:ext uri="{FF2B5EF4-FFF2-40B4-BE49-F238E27FC236}">
                <a16:creationId xmlns:a16="http://schemas.microsoft.com/office/drawing/2014/main" xmlns="" id="{F81C70C2-490F-4F2D-BB9C-442ECF27EE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361386">
            <a:off x="1344178" y="-23516"/>
            <a:ext cx="1089777" cy="1089777"/>
          </a:xfrm>
          <a:prstGeom prst="rect">
            <a:avLst/>
          </a:prstGeom>
        </p:spPr>
      </p:pic>
      <p:pic>
        <p:nvPicPr>
          <p:cNvPr id="11" name="Graphic 10" descr="Head with gears">
            <a:extLst>
              <a:ext uri="{FF2B5EF4-FFF2-40B4-BE49-F238E27FC236}">
                <a16:creationId xmlns:a16="http://schemas.microsoft.com/office/drawing/2014/main" xmlns="" id="{E682BD9F-69C3-4A22-8272-D5D0EF19889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9743" y="378802"/>
            <a:ext cx="855474" cy="855474"/>
          </a:xfrm>
          <a:prstGeom prst="rect">
            <a:avLst/>
          </a:prstGeom>
        </p:spPr>
      </p:pic>
      <p:pic>
        <p:nvPicPr>
          <p:cNvPr id="12" name="Graphic 11" descr="Lightbulb and gear">
            <a:extLst>
              <a:ext uri="{FF2B5EF4-FFF2-40B4-BE49-F238E27FC236}">
                <a16:creationId xmlns:a16="http://schemas.microsoft.com/office/drawing/2014/main" xmlns="" id="{59DB7A80-066C-4556-8517-899026B64D0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85861" y="6488668"/>
            <a:ext cx="5894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الفنية – الصف الثالث – </a:t>
            </a:r>
            <a:r>
              <a:rPr lang="ar-BH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الرابع: تصميمات </a:t>
            </a:r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مجسمة بعجينة الصلصال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5765919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Graphic spid="19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6943449</TotalTime>
  <Words>385</Words>
  <Application>Microsoft Office PowerPoint</Application>
  <PresentationFormat>Widescreen</PresentationFormat>
  <Paragraphs>66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Sakkal Majalla</vt:lpstr>
      <vt:lpstr>Office Theme</vt:lpstr>
      <vt:lpstr>PowerPoint Presentation</vt:lpstr>
      <vt:lpstr>أهداف درس تصميمات مجسمة بعجينة الصلصال </vt:lpstr>
      <vt:lpstr>مقدمة درس تصميمات مجسمة بعجينة الصلصال </vt:lpstr>
      <vt:lpstr>مقدمة درس تصميمات مجسمة بعجينة الصلصال </vt:lpstr>
      <vt:lpstr>ماذا نحتاج لنصمم مجسم بعجينة الصلصال؟ </vt:lpstr>
      <vt:lpstr>خطوات تصميم مجسم بعجينة الصلصال</vt:lpstr>
      <vt:lpstr>نفذ خطوات العمل بالشريحة السابقة بإتقان للتدرب على إنتاج نموذج الحيوان المعروض بالمثال.</vt:lpstr>
      <vt:lpstr>نماذج وأفكار لتصميمات مجسمة بعجينة الصلصال </vt:lpstr>
      <vt:lpstr>من زيارتك لمحمية العرين أو بالاطلاع على صور للمحمية وحدائق أخرى للحيوانات- صمم وأنتج حديقة تحتوى على الحيوانات التي أعجبتك باستخدام عجينة الصلصال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Anissa Ibrahim Alsadoon</cp:lastModifiedBy>
  <cp:revision>322</cp:revision>
  <dcterms:created xsi:type="dcterms:W3CDTF">2020-03-04T10:47:58Z</dcterms:created>
  <dcterms:modified xsi:type="dcterms:W3CDTF">2021-03-23T09:07:32Z</dcterms:modified>
</cp:coreProperties>
</file>